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38" d="100"/>
          <a:sy n="38" d="100"/>
        </p:scale>
        <p:origin x="4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40F90-1D2D-44EC-BA87-EBC5304A6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EC3F6-72AD-470E-BEF4-2DBF8D2E1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19384-4310-41B5-9207-7A7FAB81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67FFD-801D-4FB5-BB71-735E7862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30CB7-C5C5-468A-AD2C-33D3A9C8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5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CB5D-4497-4CD5-8343-D01912582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1DF28-361A-43BB-A936-6AFEB1BE5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CAEE1-97A1-409F-AF4D-FB69E7C2F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3274D-F685-492D-848B-7716C787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753E4-9F9D-4728-BF02-B8CE95E2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3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E4ACD0-E43A-4D8D-91AE-FE517E055F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56F01-093C-4017-BF18-52448BD81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A757C-BCE1-4BFC-AF3A-1C56A4F43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547FB-98F5-453D-AC12-4FF0308A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543F2-5FCB-4D0F-9974-B198C910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5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9A3D-3A9C-4CB3-A31F-F31F1178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87D66-289E-470A-8D62-0841F230E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7CC23-B5A2-4353-B07F-DB40A393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36B16-C197-44B2-A056-D114133E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53084-563E-4531-B86B-59B9D03D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4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DEB8-BED1-4013-87A3-06955DFB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F7C7A-D477-4874-810C-6BB3876F0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DDEE8-981B-467B-B825-EFBCBAB02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C589-054E-4B10-920C-969EA480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499B2-E414-4F5C-B917-26D2778C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9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4A42-B4C6-4F56-8649-B0F369DB0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73AB7-B138-44A5-8E20-79F83A768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27E1FA-94F3-4C43-8EA1-672ED0F53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20713-2DB6-4F54-91BE-F55B06C7A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7EEB3-14EF-46C1-9612-E0475F58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439C1-5653-4EC4-A21F-26D29E261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34884-07DD-4F79-A159-E1B3BE951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DD06F-D215-487A-A0B5-BD6744750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5400D-6D09-41CA-B95D-35BE649D7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689855-4557-4521-A976-C8028213D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5DD0DE-B51D-4F49-A5DF-D290C6104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D842A0-BD25-4017-9E3C-F25D7204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06AB5-30DE-4AB2-851A-0EEB5907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2E54CD-5A67-41CD-A2E4-B26D6437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3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F52DE-F585-495E-AD5F-F21EC3EEF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3BF01F-F6CE-4EBC-B254-B6F105828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88DCC-8EE2-4FAF-9E19-7504A0EE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EE0F1-D473-4AB7-A2CB-1AF2EAD7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4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96ACAE-F9BD-4699-B1CF-42240ADF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E30C10-13A4-45CB-9B43-97F7B70A9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C0E4D-25F1-4108-AD49-473A1FFC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C333-7210-45BB-AE88-66279A5B0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7C16A-18E6-4DFC-BEBC-C77C33962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BB42C-F72A-4380-AD64-CC7321B8D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33F3D-AADB-446D-A197-0FC9FAC1E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C866A-F14A-43E1-9403-60907F47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EF9AA-3D03-4977-ACEB-10A09EDE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3F0CE-644A-400F-B6A7-0C3DA1495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8B13C3-9182-47A2-BE02-E907E467A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38B94-57BF-4074-B751-4679100D2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A0C08-E076-426E-8497-1D86ACC15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9A86F-7A1C-4183-9FAF-BB4E6C7E5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D8CCF-D6A4-4001-AFDD-39BE6EC9B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8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BDEC2E-7532-4FB2-964C-F1AA96320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C03B6-5FD3-4B47-9A49-9A8421EB5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D4890-19BE-40BE-9573-324FDEF5B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11/21/2020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C91A-8A84-454F-84B9-8C20A9176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F7ED6-9297-42D8-83FC-BE9B16E65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enixplace.com.au/resource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ight&#10;&#10;Description automatically generated">
            <a:extLst>
              <a:ext uri="{FF2B5EF4-FFF2-40B4-BE49-F238E27FC236}">
                <a16:creationId xmlns:a16="http://schemas.microsoft.com/office/drawing/2014/main" id="{F933A621-8332-4AEE-9F6A-2BEB51DE7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5" t="23391" r="6406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38051-DCA6-433F-B6AD-89B1317D8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/>
              <a:t>Five maneuvers for a toddler tantrum</a:t>
            </a:r>
            <a:endParaRPr lang="en-AU" sz="660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99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3A8BD9-7DED-4822-B574-E94C67952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893" y="305858"/>
            <a:ext cx="8071706" cy="2387600"/>
          </a:xfrm>
        </p:spPr>
        <p:txBody>
          <a:bodyPr>
            <a:normAutofit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</a:rPr>
              <a:t>Resources</a:t>
            </a:r>
            <a:endParaRPr lang="en-AU" sz="6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92AE2-D26C-4B53-97F1-40ECEA09E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2902" y="2999316"/>
            <a:ext cx="8071697" cy="264764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For a couple of articles on Temper Tantrums and a copy of the notes for this talk go to: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  <a:hlinkClick r:id="rId2"/>
              </a:rPr>
              <a:t>http://www.phoenixplace.com.au/resources/</a:t>
            </a:r>
            <a:endParaRPr lang="en-US" sz="3200" dirty="0">
              <a:solidFill>
                <a:schemeClr val="bg1"/>
              </a:solidFill>
            </a:endParaRPr>
          </a:p>
          <a:p>
            <a:pPr algn="l"/>
            <a:r>
              <a:rPr lang="en-US" sz="3200">
                <a:solidFill>
                  <a:schemeClr val="bg1"/>
                </a:solidFill>
              </a:rPr>
              <a:t>Books mentioned:</a:t>
            </a:r>
            <a:endParaRPr lang="en-US" sz="3200" dirty="0">
              <a:solidFill>
                <a:schemeClr val="bg1"/>
              </a:solidFill>
            </a:endParaRPr>
          </a:p>
          <a:p>
            <a:pPr algn="l"/>
            <a:r>
              <a:rPr lang="en-US" sz="3200" i="1" dirty="0">
                <a:solidFill>
                  <a:schemeClr val="bg1"/>
                </a:solidFill>
              </a:rPr>
              <a:t>When I’m Feeling </a:t>
            </a:r>
            <a:r>
              <a:rPr lang="en-US" sz="3200" dirty="0">
                <a:solidFill>
                  <a:schemeClr val="bg1"/>
                </a:solidFill>
              </a:rPr>
              <a:t>Trace Moroney</a:t>
            </a:r>
          </a:p>
          <a:p>
            <a:pPr algn="l"/>
            <a:r>
              <a:rPr lang="en-US" sz="3200" i="1" dirty="0">
                <a:solidFill>
                  <a:schemeClr val="bg1"/>
                </a:solidFill>
              </a:rPr>
              <a:t>My Calm Me Down Book </a:t>
            </a:r>
            <a:r>
              <a:rPr lang="en-US" sz="3200" dirty="0">
                <a:solidFill>
                  <a:schemeClr val="bg1"/>
                </a:solidFill>
              </a:rPr>
              <a:t>Trace Moroney</a:t>
            </a:r>
            <a:endParaRPr lang="en-US" sz="3200" i="1" dirty="0">
              <a:solidFill>
                <a:schemeClr val="bg1"/>
              </a:solidFill>
            </a:endParaRPr>
          </a:p>
          <a:p>
            <a:pPr algn="l"/>
            <a:endParaRPr lang="en-US" sz="3200" dirty="0">
              <a:solidFill>
                <a:schemeClr val="bg1"/>
              </a:solidFill>
            </a:endParaRPr>
          </a:p>
          <a:p>
            <a:pPr algn="l"/>
            <a:endParaRPr lang="en-AU" sz="32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4521DE-248E-440D-AAD6-FD9E7D34B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2C13FA-4C0F-42D0-9626-5BA6040D8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65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7 Tips on How to Stop Feeling Frustrated and Angry All the Time">
            <a:extLst>
              <a:ext uri="{FF2B5EF4-FFF2-40B4-BE49-F238E27FC236}">
                <a16:creationId xmlns:a16="http://schemas.microsoft.com/office/drawing/2014/main" id="{43233CA8-62DB-4A8A-9255-EBD02F1AAF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3546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34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58FA6E-FF46-4A52-80D2-62E73D12AFFE}"/>
              </a:ext>
            </a:extLst>
          </p:cNvPr>
          <p:cNvSpPr txBox="1"/>
          <p:nvPr/>
        </p:nvSpPr>
        <p:spPr>
          <a:xfrm>
            <a:off x="5194300" y="469900"/>
            <a:ext cx="6502400" cy="8128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0" i="0">
                <a:solidFill>
                  <a:srgbClr val="14171A"/>
                </a:solidFill>
                <a:effectLst/>
                <a:latin typeface="system-ui"/>
              </a:rPr>
              <a:t>Mummy Owl: My daughter isn’t even sure why she’s throwing a tantrum but she’s pretty sure it will help.</a:t>
            </a:r>
            <a:endParaRPr lang="en-AU" sz="2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A8F173-6B8C-429A-A16E-CEE94592BD7E}"/>
              </a:ext>
            </a:extLst>
          </p:cNvPr>
          <p:cNvSpPr txBox="1"/>
          <p:nvPr/>
        </p:nvSpPr>
        <p:spPr>
          <a:xfrm>
            <a:off x="5194300" y="1358900"/>
            <a:ext cx="6502400" cy="14478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rgbClr val="14171A"/>
                </a:solidFill>
                <a:latin typeface="system-ui"/>
              </a:rPr>
              <a:t>Marcy G: </a:t>
            </a:r>
            <a:r>
              <a:rPr lang="en-US" sz="2400" b="0" i="0">
                <a:solidFill>
                  <a:srgbClr val="14171A"/>
                </a:solidFill>
                <a:effectLst/>
                <a:latin typeface="system-ui"/>
              </a:rPr>
              <a:t>My toddler was having a massive tantrum until she found a grape on the floor. She ate it, and forgot why she was crying. She was crying because she doesn't like grapes.</a:t>
            </a:r>
            <a:endParaRPr lang="en-AU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EC9C14-0001-45FC-A466-07E8481FC492}"/>
              </a:ext>
            </a:extLst>
          </p:cNvPr>
          <p:cNvSpPr txBox="1"/>
          <p:nvPr/>
        </p:nvSpPr>
        <p:spPr>
          <a:xfrm>
            <a:off x="5194300" y="2882900"/>
            <a:ext cx="4660900" cy="34544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>
                <a:solidFill>
                  <a:srgbClr val="14171A"/>
                </a:solidFill>
                <a:effectLst/>
                <a:latin typeface="system-ui"/>
              </a:rPr>
              <a:t>Henpecked Hal: Last night, my 3 year old kicked me during a tantrum. As I tucked him in bed later, he apologized. "I'll never kick you again," he said, pulling me in closer and kissing my cheek. "Just do exactly what I tell you to do and I'll never have to kick you again." My son is a mobster.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773956-377B-4555-B56F-9F8F1D9E8A72}"/>
              </a:ext>
            </a:extLst>
          </p:cNvPr>
          <p:cNvSpPr txBox="1"/>
          <p:nvPr/>
        </p:nvSpPr>
        <p:spPr>
          <a:xfrm>
            <a:off x="9893300" y="2882900"/>
            <a:ext cx="1790700" cy="34544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err="1">
                <a:solidFill>
                  <a:srgbClr val="14171A"/>
                </a:solidFill>
                <a:latin typeface="system-ui"/>
              </a:rPr>
              <a:t>Wtfdad</a:t>
            </a:r>
            <a:r>
              <a:rPr lang="en-US" sz="2200">
                <a:solidFill>
                  <a:srgbClr val="14171A"/>
                </a:solidFill>
                <a:latin typeface="system-ui"/>
              </a:rPr>
              <a:t>: </a:t>
            </a:r>
            <a:r>
              <a:rPr lang="en-US" sz="2200" b="0" i="0">
                <a:solidFill>
                  <a:srgbClr val="14171A"/>
                </a:solidFill>
                <a:effectLst/>
                <a:latin typeface="system-ui"/>
              </a:rPr>
              <a:t>My toddler’s tantrum over the door being open was only surpassed by his tantrum over the door being closed.</a:t>
            </a:r>
            <a:endParaRPr lang="en-AU" sz="2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49CBB-458C-4F35-8975-85EEB578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Tweets on temper tantrums</a:t>
            </a:r>
          </a:p>
        </p:txBody>
      </p:sp>
    </p:spTree>
    <p:extLst>
      <p:ext uri="{BB962C8B-B14F-4D97-AF65-F5344CB8AC3E}">
        <p14:creationId xmlns:p14="http://schemas.microsoft.com/office/powerpoint/2010/main" val="266709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97148D-9BE4-40FE-AEAF-2E42BCAD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6800">
                <a:solidFill>
                  <a:schemeClr val="bg1"/>
                </a:solidFill>
              </a:rPr>
              <a:t>What are tantrums?</a:t>
            </a:r>
            <a:endParaRPr lang="en-AU" sz="68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C6C1E-58CC-4F88-84E0-95B692F9F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Born out of an overwhelmed brain. </a:t>
            </a:r>
          </a:p>
          <a:p>
            <a:r>
              <a:rPr lang="en-US" sz="2000">
                <a:solidFill>
                  <a:schemeClr val="bg1"/>
                </a:solidFill>
              </a:rPr>
              <a:t>Come out of a brain still learning socially acceptable ways of communicating strong emotions.</a:t>
            </a:r>
          </a:p>
          <a:p>
            <a:r>
              <a:rPr lang="en-US" sz="2000">
                <a:solidFill>
                  <a:schemeClr val="bg1"/>
                </a:solidFill>
              </a:rPr>
              <a:t>The result of a brain shut down to rational thought and instead acting purely on basic instincts (fight/flight) and emotions.</a:t>
            </a:r>
          </a:p>
          <a:p>
            <a:r>
              <a:rPr lang="en-US" sz="2000">
                <a:solidFill>
                  <a:schemeClr val="bg1"/>
                </a:solidFill>
              </a:rPr>
              <a:t>The results of real emotional pain: no control; deep frustration; loss; disappointment; feeling misunderstood.</a:t>
            </a:r>
          </a:p>
          <a:p>
            <a:r>
              <a:rPr lang="en-US" sz="2000">
                <a:solidFill>
                  <a:schemeClr val="bg1"/>
                </a:solidFill>
              </a:rPr>
              <a:t>They are scary for the child themselves.</a:t>
            </a:r>
          </a:p>
          <a:p>
            <a:r>
              <a:rPr lang="en-US" sz="2000">
                <a:solidFill>
                  <a:schemeClr val="bg1"/>
                </a:solidFill>
              </a:rPr>
              <a:t>Key times for brain sculpting. 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AU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6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DB4745-BFCF-4922-8CA6-8E5C8A26B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391" r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6164B-3B1C-47BD-B87F-A6E7B2AB6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/>
              <a:t>Two different types of tantrums: A distress tantrum or a little Nero tantrum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4" descr="One child cries devastatingly throwing tantrums, another child is angry - emotional tantrum vs little nero tantrum">
            <a:extLst>
              <a:ext uri="{FF2B5EF4-FFF2-40B4-BE49-F238E27FC236}">
                <a16:creationId xmlns:a16="http://schemas.microsoft.com/office/drawing/2014/main" id="{43F51504-036F-4937-82D7-638570356E10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 flipV="1">
            <a:off x="2595455" y="2703450"/>
            <a:ext cx="3244750" cy="32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2896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E465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FB7EA8-FDA5-45BE-91CB-CB69CAC7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Distress tantrums</a:t>
            </a:r>
            <a:endParaRPr lang="en-AU">
              <a:solidFill>
                <a:srgbClr val="FFFFFF"/>
              </a:solidFill>
            </a:endParaRPr>
          </a:p>
        </p:txBody>
      </p:sp>
      <p:pic>
        <p:nvPicPr>
          <p:cNvPr id="2050" name="Picture 2" descr="meltdown | Parenting with Understanding">
            <a:extLst>
              <a:ext uri="{FF2B5EF4-FFF2-40B4-BE49-F238E27FC236}">
                <a16:creationId xmlns:a16="http://schemas.microsoft.com/office/drawing/2014/main" id="{1B125A75-5425-4BD9-B3E9-67EF851DE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" r="1" b="3522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A20AF78-EB13-4577-A3EA-E3EBDEA04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1600">
                <a:solidFill>
                  <a:srgbClr val="FFFFFF"/>
                </a:solidFill>
              </a:rPr>
              <a:t>One or more of your child’s basic instinct alarms have been triggered, those of rage, fear and separation distress</a:t>
            </a:r>
          </a:p>
          <a:p>
            <a:r>
              <a:rPr lang="en-US" sz="1600">
                <a:solidFill>
                  <a:srgbClr val="FFFFFF"/>
                </a:solidFill>
              </a:rPr>
              <a:t>Your child’s arousal system is out of kilter and is dumping large levels of stress chemicals into their brain.</a:t>
            </a:r>
          </a:p>
          <a:p>
            <a:r>
              <a:rPr lang="en-US" sz="1600">
                <a:solidFill>
                  <a:srgbClr val="FFFFFF"/>
                </a:solidFill>
              </a:rPr>
              <a:t>Your child hasn’t yet developed the neural pathways in their brain that help them deal with too big feelings. </a:t>
            </a:r>
          </a:p>
          <a:p>
            <a:r>
              <a:rPr lang="en-US" sz="1600">
                <a:solidFill>
                  <a:srgbClr val="FFFFFF"/>
                </a:solidFill>
              </a:rPr>
              <a:t>Not possible for them to reason themselves or understand your reasoning</a:t>
            </a:r>
          </a:p>
          <a:p>
            <a:r>
              <a:rPr lang="en-US" sz="1600">
                <a:solidFill>
                  <a:srgbClr val="FFFFFF"/>
                </a:solidFill>
              </a:rPr>
              <a:t>Distress tantrums are serious business and need to be responded to with compassion. Doing this will set them up for a lifetime of being able to best manage their big emotions.</a:t>
            </a:r>
          </a:p>
        </p:txBody>
      </p:sp>
    </p:spTree>
    <p:extLst>
      <p:ext uri="{BB962C8B-B14F-4D97-AF65-F5344CB8AC3E}">
        <p14:creationId xmlns:p14="http://schemas.microsoft.com/office/powerpoint/2010/main" val="256442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A1C65D-7178-4124-B420-DA86E56856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97" b="9091"/>
          <a:stretch/>
        </p:blipFill>
        <p:spPr>
          <a:xfrm>
            <a:off x="2532399" y="0"/>
            <a:ext cx="9629274" cy="6857999"/>
          </a:xfrm>
          <a:prstGeom prst="rect">
            <a:avLst/>
          </a:prstGeom>
        </p:spPr>
      </p:pic>
      <p:sp>
        <p:nvSpPr>
          <p:cNvPr id="14" name="Freeform: Shape 16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8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AA68D-4223-4E2A-BB27-F283E518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42006"/>
            <a:ext cx="3879232" cy="22481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/>
              <a:t>How can we help our child with their distress tantrum?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55F715-89D7-4F92-BF70-5D83A5C606A8}"/>
              </a:ext>
            </a:extLst>
          </p:cNvPr>
          <p:cNvSpPr txBox="1"/>
          <p:nvPr/>
        </p:nvSpPr>
        <p:spPr>
          <a:xfrm>
            <a:off x="804672" y="2726653"/>
            <a:ext cx="3088455" cy="456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/>
              <a:t>Uses simple, calm 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3593D3-0DB6-408A-B47F-0834EE595D8A}"/>
              </a:ext>
            </a:extLst>
          </p:cNvPr>
          <p:cNvSpPr txBox="1"/>
          <p:nvPr/>
        </p:nvSpPr>
        <p:spPr>
          <a:xfrm>
            <a:off x="1034716" y="3429000"/>
            <a:ext cx="273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Prevention is better than cure</a:t>
            </a:r>
            <a:endParaRPr lang="en-A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4DB112-DAFC-464D-90E2-FD8A41AF1492}"/>
              </a:ext>
            </a:extLst>
          </p:cNvPr>
          <p:cNvSpPr txBox="1"/>
          <p:nvPr/>
        </p:nvSpPr>
        <p:spPr>
          <a:xfrm>
            <a:off x="1191126" y="448777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Distraction can work wonders</a:t>
            </a:r>
            <a:endParaRPr lang="en-A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414BCA-EEDD-4BA6-872E-388D19269758}"/>
              </a:ext>
            </a:extLst>
          </p:cNvPr>
          <p:cNvSpPr txBox="1"/>
          <p:nvPr/>
        </p:nvSpPr>
        <p:spPr>
          <a:xfrm flipH="1">
            <a:off x="1393256" y="5727032"/>
            <a:ext cx="216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Look for triggers</a:t>
            </a:r>
            <a:endParaRPr lang="en-A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853E54-084D-4F57-97C0-0825A1E24F07}"/>
              </a:ext>
            </a:extLst>
          </p:cNvPr>
          <p:cNvSpPr txBox="1"/>
          <p:nvPr/>
        </p:nvSpPr>
        <p:spPr>
          <a:xfrm flipH="1">
            <a:off x="3633537" y="5925493"/>
            <a:ext cx="2344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Sometimes food can be a trigger</a:t>
            </a:r>
            <a:endParaRPr lang="en-A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C0B6DC0-998C-4117-B53B-40D30FD7B7F4}"/>
              </a:ext>
            </a:extLst>
          </p:cNvPr>
          <p:cNvSpPr txBox="1"/>
          <p:nvPr/>
        </p:nvSpPr>
        <p:spPr>
          <a:xfrm flipH="1">
            <a:off x="6470582" y="5342021"/>
            <a:ext cx="233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Tiredness and hunger</a:t>
            </a:r>
            <a:endParaRPr lang="en-AU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3AED415-3407-470F-828C-14992CCB17FD}"/>
              </a:ext>
            </a:extLst>
          </p:cNvPr>
          <p:cNvSpPr txBox="1"/>
          <p:nvPr/>
        </p:nvSpPr>
        <p:spPr>
          <a:xfrm>
            <a:off x="8518357" y="4487779"/>
            <a:ext cx="233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your battles</a:t>
            </a:r>
            <a:endParaRPr lang="en-A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FEBAE0B-F7A0-458B-A3A1-8EC4570D6A3E}"/>
              </a:ext>
            </a:extLst>
          </p:cNvPr>
          <p:cNvSpPr txBox="1"/>
          <p:nvPr/>
        </p:nvSpPr>
        <p:spPr>
          <a:xfrm flipH="1">
            <a:off x="9009245" y="3429000"/>
            <a:ext cx="220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Offer comfort</a:t>
            </a:r>
            <a:endParaRPr lang="en-AU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A293CB3-D4E0-4292-8E07-F47C6666569B}"/>
              </a:ext>
            </a:extLst>
          </p:cNvPr>
          <p:cNvSpPr txBox="1"/>
          <p:nvPr/>
        </p:nvSpPr>
        <p:spPr>
          <a:xfrm flipH="1">
            <a:off x="9163249" y="2393636"/>
            <a:ext cx="2380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Express your feelings appropriately.</a:t>
            </a:r>
            <a:endParaRPr lang="en-AU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883447-4F46-4D49-B5FA-A3F803495A16}"/>
              </a:ext>
            </a:extLst>
          </p:cNvPr>
          <p:cNvSpPr txBox="1"/>
          <p:nvPr/>
        </p:nvSpPr>
        <p:spPr>
          <a:xfrm flipH="1">
            <a:off x="9225814" y="1466067"/>
            <a:ext cx="2317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Picking up on your stress</a:t>
            </a:r>
            <a:endParaRPr lang="en-AU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3FE7CD3-B6F3-4D3B-AEF2-AA8C63B690E3}"/>
              </a:ext>
            </a:extLst>
          </p:cNvPr>
          <p:cNvSpPr txBox="1"/>
          <p:nvPr/>
        </p:nvSpPr>
        <p:spPr>
          <a:xfrm flipH="1">
            <a:off x="9271531" y="721896"/>
            <a:ext cx="248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Boredom or under stimulation.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5453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4" grpId="0"/>
      <p:bldP spid="36" grpId="0"/>
      <p:bldP spid="38" grpId="0"/>
      <p:bldP spid="49" grpId="0"/>
      <p:bldP spid="60" grpId="0"/>
      <p:bldP spid="62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1674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34A83-A61D-4525-85B6-94F6F3A50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Little Nero Tantrums</a:t>
            </a:r>
            <a:endParaRPr lang="en-AU">
              <a:solidFill>
                <a:srgbClr val="FFFFFF"/>
              </a:solidFill>
            </a:endParaRPr>
          </a:p>
        </p:txBody>
      </p:sp>
      <p:pic>
        <p:nvPicPr>
          <p:cNvPr id="1026" name="Picture 2" descr="How to Deal with Toddler Tantrums (4 Tips To Deal) - Mom Loves Best">
            <a:extLst>
              <a:ext uri="{FF2B5EF4-FFF2-40B4-BE49-F238E27FC236}">
                <a16:creationId xmlns:a16="http://schemas.microsoft.com/office/drawing/2014/main" id="{A131A207-C985-43C4-ADE5-C199B3FDC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54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9BCE19-39E3-490A-BD4D-B44A6E184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A whole different ball game to distress tantrums. </a:t>
            </a:r>
          </a:p>
          <a:p>
            <a:r>
              <a:rPr lang="en-US" sz="2000">
                <a:solidFill>
                  <a:srgbClr val="FFFFFF"/>
                </a:solidFill>
              </a:rPr>
              <a:t>Little Nero tantrums are about control and manipulation.</a:t>
            </a:r>
          </a:p>
          <a:p>
            <a:r>
              <a:rPr lang="en-US" sz="2000">
                <a:solidFill>
                  <a:srgbClr val="FFFFFF"/>
                </a:solidFill>
              </a:rPr>
              <a:t>No anguish, desperation or panic, no stress hormones flooding their systems.</a:t>
            </a:r>
          </a:p>
          <a:p>
            <a:r>
              <a:rPr lang="en-US" sz="2000">
                <a:solidFill>
                  <a:srgbClr val="FFFFFF"/>
                </a:solidFill>
              </a:rPr>
              <a:t>Thinking brain is fully engaged.</a:t>
            </a:r>
          </a:p>
          <a:p>
            <a:r>
              <a:rPr lang="en-US" sz="2000">
                <a:solidFill>
                  <a:srgbClr val="FFFFFF"/>
                </a:solidFill>
              </a:rPr>
              <a:t>The focus of the tantrum is on bullying a person into giving them what they want.</a:t>
            </a:r>
          </a:p>
          <a:p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0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A1C65D-7178-4124-B420-DA86E56856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97" b="9091"/>
          <a:stretch/>
        </p:blipFill>
        <p:spPr>
          <a:xfrm>
            <a:off x="2574620" y="1"/>
            <a:ext cx="9629274" cy="6857999"/>
          </a:xfrm>
          <a:prstGeom prst="rect">
            <a:avLst/>
          </a:prstGeom>
        </p:spPr>
      </p:pic>
      <p:sp>
        <p:nvSpPr>
          <p:cNvPr id="14" name="Freeform: Shape 16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8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AA68D-4223-4E2A-BB27-F283E518C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42006"/>
            <a:ext cx="3879232" cy="22481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/>
              <a:t>How can we help our child with their Little Nero tantrum?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55F715-89D7-4F92-BF70-5D83A5C606A8}"/>
              </a:ext>
            </a:extLst>
          </p:cNvPr>
          <p:cNvSpPr txBox="1"/>
          <p:nvPr/>
        </p:nvSpPr>
        <p:spPr>
          <a:xfrm>
            <a:off x="804672" y="2726653"/>
            <a:ext cx="3088455" cy="4563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/>
              <a:t>Don’t  provide your child an audience.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3593D3-0DB6-408A-B47F-0834EE595D8A}"/>
              </a:ext>
            </a:extLst>
          </p:cNvPr>
          <p:cNvSpPr txBox="1"/>
          <p:nvPr/>
        </p:nvSpPr>
        <p:spPr>
          <a:xfrm>
            <a:off x="1034716" y="3429000"/>
            <a:ext cx="273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Don’t try and reason, argue with or persuade</a:t>
            </a:r>
            <a:endParaRPr lang="en-A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4DB112-DAFC-464D-90E2-FD8A41AF1492}"/>
              </a:ext>
            </a:extLst>
          </p:cNvPr>
          <p:cNvSpPr txBox="1"/>
          <p:nvPr/>
        </p:nvSpPr>
        <p:spPr>
          <a:xfrm>
            <a:off x="1205899" y="448777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Don’t “kiss it better”.</a:t>
            </a:r>
            <a:endParaRPr lang="en-A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414BCA-EEDD-4BA6-872E-388D19269758}"/>
              </a:ext>
            </a:extLst>
          </p:cNvPr>
          <p:cNvSpPr txBox="1"/>
          <p:nvPr/>
        </p:nvSpPr>
        <p:spPr>
          <a:xfrm flipH="1">
            <a:off x="1393256" y="5727032"/>
            <a:ext cx="216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Don’t negotiate</a:t>
            </a:r>
            <a:endParaRPr lang="en-A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853E54-084D-4F57-97C0-0825A1E24F07}"/>
              </a:ext>
            </a:extLst>
          </p:cNvPr>
          <p:cNvSpPr txBox="1"/>
          <p:nvPr/>
        </p:nvSpPr>
        <p:spPr>
          <a:xfrm flipH="1">
            <a:off x="3633537" y="5925493"/>
            <a:ext cx="2344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 clear, firm “No’s”.</a:t>
            </a:r>
            <a:endParaRPr lang="en-A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C0B6DC0-998C-4117-B53B-40D30FD7B7F4}"/>
              </a:ext>
            </a:extLst>
          </p:cNvPr>
          <p:cNvSpPr txBox="1"/>
          <p:nvPr/>
        </p:nvSpPr>
        <p:spPr>
          <a:xfrm flipH="1">
            <a:off x="6470582" y="5342021"/>
            <a:ext cx="2334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Educate your child about the benefits of using social charm.</a:t>
            </a:r>
            <a:endParaRPr lang="en-AU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3AED415-3407-470F-828C-14992CCB17FD}"/>
              </a:ext>
            </a:extLst>
          </p:cNvPr>
          <p:cNvSpPr txBox="1"/>
          <p:nvPr/>
        </p:nvSpPr>
        <p:spPr>
          <a:xfrm>
            <a:off x="8823159" y="4662830"/>
            <a:ext cx="2334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</a:t>
            </a:r>
            <a:r>
              <a:rPr lang="en-US" dirty="0" err="1"/>
              <a:t>humour</a:t>
            </a:r>
            <a:r>
              <a:rPr lang="en-US" dirty="0"/>
              <a:t> and play when appropriate.</a:t>
            </a:r>
            <a:endParaRPr lang="en-A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FEBAE0B-F7A0-458B-A3A1-8EC4570D6A3E}"/>
              </a:ext>
            </a:extLst>
          </p:cNvPr>
          <p:cNvSpPr txBox="1"/>
          <p:nvPr/>
        </p:nvSpPr>
        <p:spPr>
          <a:xfrm flipH="1">
            <a:off x="9499787" y="2808653"/>
            <a:ext cx="2209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 your child is hurting others or himself remove him away from others. </a:t>
            </a:r>
            <a:endParaRPr lang="en-AU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A293CB3-D4E0-4292-8E07-F47C6666569B}"/>
              </a:ext>
            </a:extLst>
          </p:cNvPr>
          <p:cNvSpPr txBox="1"/>
          <p:nvPr/>
        </p:nvSpPr>
        <p:spPr>
          <a:xfrm flipH="1">
            <a:off x="9328937" y="1004402"/>
            <a:ext cx="2380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Distinguish between a little Nero tantrum and a distress tantrum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5091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4" grpId="0"/>
      <p:bldP spid="36" grpId="0"/>
      <p:bldP spid="38" grpId="0"/>
      <p:bldP spid="49" grpId="0"/>
      <p:bldP spid="60" grpId="0"/>
      <p:bldP spid="62" grpId="0"/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617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system-ui</vt:lpstr>
      <vt:lpstr>Office Theme</vt:lpstr>
      <vt:lpstr>Five maneuvers for a toddler tantrum</vt:lpstr>
      <vt:lpstr>PowerPoint Presentation</vt:lpstr>
      <vt:lpstr>Tweets on temper tantrums</vt:lpstr>
      <vt:lpstr>What are tantrums?</vt:lpstr>
      <vt:lpstr>Two different types of tantrums: A distress tantrum or a little Nero tantrum</vt:lpstr>
      <vt:lpstr>Distress tantrums</vt:lpstr>
      <vt:lpstr>How can we help our child with their distress tantrum?</vt:lpstr>
      <vt:lpstr>Little Nero Tantrums</vt:lpstr>
      <vt:lpstr>How can we help our child with their Little Nero tantrum?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maneuvers for a toddler tantrum</dc:title>
  <dc:creator>Katherine Stirrup</dc:creator>
  <cp:lastModifiedBy>Katherine Stirrup</cp:lastModifiedBy>
  <cp:revision>3</cp:revision>
  <dcterms:created xsi:type="dcterms:W3CDTF">2020-11-24T03:37:33Z</dcterms:created>
  <dcterms:modified xsi:type="dcterms:W3CDTF">2020-11-24T04:17:10Z</dcterms:modified>
</cp:coreProperties>
</file>